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6" r:id="rId3"/>
    <p:sldId id="339" r:id="rId4"/>
    <p:sldId id="329" r:id="rId5"/>
    <p:sldId id="333" r:id="rId6"/>
    <p:sldId id="312" r:id="rId7"/>
    <p:sldId id="335" r:id="rId8"/>
    <p:sldId id="336" r:id="rId9"/>
    <p:sldId id="337" r:id="rId10"/>
    <p:sldId id="338" r:id="rId11"/>
    <p:sldId id="272" r:id="rId12"/>
    <p:sldId id="332" r:id="rId13"/>
    <p:sldId id="271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93548"/>
  </p:normalViewPr>
  <p:slideViewPr>
    <p:cSldViewPr snapToGrid="0" snapToObjects="1">
      <p:cViewPr varScale="1">
        <p:scale>
          <a:sx n="103" d="100"/>
          <a:sy n="103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48146-4BF3-EA48-8FD6-054E769AA9DE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7A33-EE5E-6E43-BAE8-4B3DB47DAB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01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DBF8-E4E6-471F-938D-350A2CA196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2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77A33-EE5E-6E43-BAE8-4B3DB47DAB2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93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77A33-EE5E-6E43-BAE8-4B3DB47DAB2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94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/>
              <a:t>Döntéstámogató,</a:t>
            </a:r>
            <a:r>
              <a:rPr lang="hu-HU" sz="1400" baseline="0" dirty="0"/>
              <a:t> bárhol hozzáférhető, biztonságos, gyors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0DBF8-E4E6-471F-938D-350A2CA1966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0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DF04B6-2E4C-C448-AF8D-C1B7336BE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0FDC815-575A-0845-9438-FDD23D3F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051C4B-AD00-484E-850B-6F53033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022A11-C9B0-4D42-A8E6-329747E4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703F5C-270D-6A4A-93EE-BFC1C042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80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810C11-2BEB-D243-ABAC-BC8636D5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82AA932-7498-3B47-AB2F-0EA686CEC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D51012-80A4-FB4F-BB26-938F0900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A2180A-49D1-7B43-B623-B9C44325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24BFCD-3BEF-DD4F-8685-AE71F9B2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1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67D693A-8C76-5C42-9C96-81F651D82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AB02ACD-2136-FC42-9E5A-1F5AB3C2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046904-7356-E245-8D87-9070C349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DB3290-AFDF-1843-98DB-2E9667A7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10C17B-7AC0-934B-8144-76E020C4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2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CEEC1B-8870-2B45-AB41-47507DE0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70E5CD-C293-AB49-8E5D-DFFEF663F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97AE38-BE99-704D-8A74-7032F9BA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2528CC-E356-F143-BA00-518F030A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F4C0F-6B89-D744-84FE-CEE9F294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12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DC919C-B810-0741-A2D6-2B5A0AFD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3B3AF9-2F3D-A740-A0E1-4F95A00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5558EB-8CA6-D340-B926-3223FA58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93B0F5-E2D7-D04E-A79C-B01FA28C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5B5C34D-DE21-0A4F-87B2-6A113362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1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CC16CE-36E7-9D45-9A58-1CD2735F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5CBB7D-8B2A-F24F-9A44-612EFBD77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99B27D-2529-EA41-9580-83B6D777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54F9E3-7987-E64B-8851-B19184FF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B1EFB2-9066-1841-A7A2-61C3E6B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70EE61-0180-CD45-B205-850D0778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7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8C487A-C966-F047-81EC-99D86976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8EC670-7EE0-944F-8EEA-7383243A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2D085F-A249-684A-BAD7-DAD889B7B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4074B69-A2F4-294F-A8B4-DF283DE2D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14ACE7B-C81C-2A49-BFDA-B78A4400D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9B006EB-7203-2D46-A010-CB6DDCE3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11F47A5-8A62-3C4B-881B-BB45B859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A796AE2-7E02-8B40-97E6-827EABA1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58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8C869C-660F-E24E-8A68-224AF6A4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735E654-22A3-3C4D-89A3-8D387ECF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F77E169-89D7-EE46-A71E-47AFF73F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4C8D54F-7471-1C47-901C-006DF4E7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2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DD642D9-190A-5E44-AFA0-FC1E418F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74052E-2207-E34A-BB8F-5CB09BD2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9596409-7215-204F-ACB4-0D6CEDFB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87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7E82E6-3FC3-D940-A64B-AD598293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16B5EA-C48C-D44D-9D73-93A006C5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3D4D0A8-C387-A84E-92C2-564988647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9F793A-D253-F747-8281-A033D535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5A8AEE-2FA6-1246-9D6D-8002F524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5BB062-BA12-F64D-8415-3F6EAFB4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45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E07C84-D287-2946-A925-D1BEFF42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1D789E9-CE18-2842-BCE0-D53C9544A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D0042A-D946-D44B-B1C9-E019BFF7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7B4A5F-0743-9B46-B6F1-3CB10B89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80C2C4-BBA1-9A4D-B76D-F9B4077F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9D54D3F-6069-A045-8C18-AF356670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6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92CA2B6-122C-794A-B28F-848F0CFE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53C55D-F236-E849-A526-E3F0DED83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D7B082-9FEF-BE4E-8A9D-9018372DA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A88C-907C-184E-95C6-70AC0E313B6A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E9A549-8F37-A143-821B-D72C93FCC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5C7B60-88E0-D04F-950C-E4AC5317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870A-DA84-2749-B901-9ECD54477B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7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495692" y="5955323"/>
            <a:ext cx="2409228" cy="700660"/>
          </a:xfrm>
        </p:spPr>
        <p:txBody>
          <a:bodyPr anchor="ctr">
            <a:normAutofit fontScale="92500" lnSpcReduction="10000"/>
          </a:bodyPr>
          <a:lstStyle/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Moldován András</a:t>
            </a:r>
          </a:p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2019. július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57d50a8f-0772-4bff-adcb-34d3fe3f8bdb@ub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3"/>
          <a:stretch/>
        </p:blipFill>
        <p:spPr bwMode="auto">
          <a:xfrm>
            <a:off x="3114675" y="2253078"/>
            <a:ext cx="5962650" cy="82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57d50a8f-0772-4bff-adcb-34d3fe3f8bdb@u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1233714" y="3237627"/>
            <a:ext cx="10189029" cy="579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Adatalapú üzleti modell az állati takarmányozásban</a:t>
            </a:r>
          </a:p>
        </p:txBody>
      </p:sp>
    </p:spTree>
    <p:extLst>
      <p:ext uri="{BB962C8B-B14F-4D97-AF65-F5344CB8AC3E}">
        <p14:creationId xmlns:p14="http://schemas.microsoft.com/office/powerpoint/2010/main" val="144142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2"/>
            <a:ext cx="11756571" cy="914399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Célok meghatározása		   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A372093-C4F9-FB4B-A638-4680D1B97C38}"/>
              </a:ext>
            </a:extLst>
          </p:cNvPr>
          <p:cNvSpPr txBox="1"/>
          <p:nvPr/>
        </p:nvSpPr>
        <p:spPr>
          <a:xfrm>
            <a:off x="449942" y="1047719"/>
            <a:ext cx="10972800" cy="524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96875">
              <a:lnSpc>
                <a:spcPts val="4540"/>
              </a:lnSpc>
              <a:buBlip>
                <a:blip r:embed="rId3"/>
              </a:buBlip>
            </a:pPr>
            <a:r>
              <a:rPr lang="hu-HU" sz="3100" dirty="0"/>
              <a:t>Teljesítmény indexek – tulajdonságok figyelembe vétele mellett meghatározott termelést leíró értékmérők</a:t>
            </a:r>
          </a:p>
          <a:p>
            <a:pPr marL="401638" indent="-396875">
              <a:lnSpc>
                <a:spcPts val="4540"/>
              </a:lnSpc>
              <a:buBlip>
                <a:blip r:embed="rId3"/>
              </a:buBlip>
            </a:pPr>
            <a:r>
              <a:rPr lang="hu-HU" sz="3100" dirty="0"/>
              <a:t>Takarmányok, szolgáltatási értékkel együttes és nem alapanyag piac szerinti árazása</a:t>
            </a:r>
          </a:p>
          <a:p>
            <a:pPr marL="401638" indent="-396875">
              <a:lnSpc>
                <a:spcPts val="4540"/>
              </a:lnSpc>
              <a:buBlip>
                <a:blip r:embed="rId3"/>
              </a:buBlip>
            </a:pPr>
            <a:r>
              <a:rPr lang="hu-HU" sz="3100" dirty="0"/>
              <a:t>Az áru – szolgáltatás kapcsolt termékért az UBM </a:t>
            </a:r>
            <a:r>
              <a:rPr lang="hu-HU" sz="3100" dirty="0" err="1"/>
              <a:t>Feed</a:t>
            </a:r>
            <a:r>
              <a:rPr lang="hu-HU" sz="3100" dirty="0"/>
              <a:t> annak valódi értékét kapja, a termelő a valódi értéket fizeti</a:t>
            </a:r>
          </a:p>
          <a:p>
            <a:pPr marL="401638" indent="-396875">
              <a:lnSpc>
                <a:spcPts val="4540"/>
              </a:lnSpc>
              <a:buBlip>
                <a:blip r:embed="rId3"/>
              </a:buBlip>
            </a:pPr>
            <a:r>
              <a:rPr lang="hu-HU" sz="3100" dirty="0"/>
              <a:t>Gyártás – szállítás és működési költségek optimalizálása</a:t>
            </a:r>
          </a:p>
          <a:p>
            <a:pPr marL="401638" indent="-396875">
              <a:lnSpc>
                <a:spcPts val="4540"/>
              </a:lnSpc>
              <a:buBlip>
                <a:blip r:embed="rId3"/>
              </a:buBlip>
            </a:pPr>
            <a:r>
              <a:rPr lang="hu-HU" sz="3200" dirty="0"/>
              <a:t>Értékalapú kereskedelem és szaktanácsadás</a:t>
            </a:r>
            <a:endParaRPr lang="hu-HU" sz="3100" dirty="0"/>
          </a:p>
          <a:p>
            <a:pPr marL="401638" indent="-396875">
              <a:lnSpc>
                <a:spcPts val="4540"/>
              </a:lnSpc>
              <a:buBlip>
                <a:blip r:embed="rId3"/>
              </a:buBlip>
            </a:pPr>
            <a:r>
              <a:rPr lang="hu-HU" sz="3100" dirty="0"/>
              <a:t>Fizetés és fedezet valós idejű online nyomon követése </a:t>
            </a:r>
          </a:p>
        </p:txBody>
      </p:sp>
    </p:spTree>
    <p:extLst>
      <p:ext uri="{BB962C8B-B14F-4D97-AF65-F5344CB8AC3E}">
        <p14:creationId xmlns:p14="http://schemas.microsoft.com/office/powerpoint/2010/main" val="189649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622" y="1836782"/>
            <a:ext cx="6542478" cy="3330304"/>
          </a:xfrm>
        </p:spPr>
        <p:txBody>
          <a:bodyPr>
            <a:normAutofit/>
          </a:bodyPr>
          <a:lstStyle/>
          <a:p>
            <a:endParaRPr lang="hu-H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alacsony üzemeltetési költség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ingyenes funkció-fejlesztés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oktatás, támogatás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tanácsadás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8300" y="263268"/>
            <a:ext cx="6400800" cy="9173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Kiszámítható költségek, értékalapú árazás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6127668"/>
            <a:ext cx="12192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zis 14"/>
          <p:cNvSpPr/>
          <p:nvPr/>
        </p:nvSpPr>
        <p:spPr>
          <a:xfrm>
            <a:off x="6680200" y="-1155701"/>
            <a:ext cx="6540500" cy="66873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0762" r="3204" b="13882"/>
          <a:stretch/>
        </p:blipFill>
        <p:spPr>
          <a:xfrm rot="16200000">
            <a:off x="6399016" y="70799"/>
            <a:ext cx="7102868" cy="2705102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8902701" y="2006478"/>
            <a:ext cx="2070099" cy="13955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hu-HU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Éves szolgáltatási díj</a:t>
            </a:r>
          </a:p>
          <a:p>
            <a:pPr algn="ctr"/>
            <a:endParaRPr lang="hu-HU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Berögzített állatok száma alapján</a:t>
            </a:r>
          </a:p>
        </p:txBody>
      </p:sp>
    </p:spTree>
    <p:extLst>
      <p:ext uri="{BB962C8B-B14F-4D97-AF65-F5344CB8AC3E}">
        <p14:creationId xmlns:p14="http://schemas.microsoft.com/office/powerpoint/2010/main" val="202015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369C3D19-FD4D-4241-8246-2AC58218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61535" y="353688"/>
            <a:ext cx="10230465" cy="650431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5F28E4-8D94-D74A-B2B9-0421B220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2" y="1318733"/>
            <a:ext cx="11422510" cy="4815852"/>
          </a:xfrm>
        </p:spPr>
        <p:txBody>
          <a:bodyPr>
            <a:noAutofit/>
          </a:bodyPr>
          <a:lstStyle/>
          <a:p>
            <a:pPr marL="269875" indent="-265113">
              <a:buBlip>
                <a:blip r:embed="rId3"/>
              </a:buBlip>
            </a:pPr>
            <a:r>
              <a:rPr lang="hu-HU" dirty="0"/>
              <a:t>Idő megtakarítás elemzések, prezentációk, hatékony időgazdálkodás</a:t>
            </a:r>
          </a:p>
          <a:p>
            <a:pPr marL="269875" indent="-265113">
              <a:buBlip>
                <a:blip r:embed="rId3"/>
              </a:buBlip>
            </a:pPr>
            <a:r>
              <a:rPr lang="hu-HU" dirty="0"/>
              <a:t> A szolgáltatás színvonal emelése révén a szaktanácsadók felértékelődnek</a:t>
            </a:r>
          </a:p>
          <a:p>
            <a:pPr marL="269875" indent="-265113">
              <a:buBlip>
                <a:blip r:embed="rId3"/>
              </a:buBlip>
            </a:pPr>
            <a:r>
              <a:rPr lang="hu-HU" dirty="0"/>
              <a:t> Kevesebb humánerőforrás igény a rendelésben és az ügyfélszolgálaton</a:t>
            </a:r>
          </a:p>
          <a:p>
            <a:pPr marL="269875" indent="-265113">
              <a:buBlip>
                <a:blip r:embed="rId3"/>
              </a:buBlip>
            </a:pPr>
            <a:r>
              <a:rPr lang="hu-HU" dirty="0"/>
              <a:t> Szoftverhasználat árbevétele – Szolgáltatásként értékesíthető, a mennyiségi kedvezmény miatt gyorsan nyereségbe fordul</a:t>
            </a:r>
          </a:p>
          <a:p>
            <a:pPr marL="269875" indent="-265113">
              <a:buBlip>
                <a:blip r:embed="rId3"/>
              </a:buBlip>
            </a:pPr>
            <a:r>
              <a:rPr lang="hu-HU" dirty="0"/>
              <a:t> Szoftverértékesítés árbevétele</a:t>
            </a:r>
          </a:p>
          <a:p>
            <a:pPr marL="269875" indent="-265113">
              <a:buBlip>
                <a:blip r:embed="rId3"/>
              </a:buBlip>
            </a:pPr>
            <a:r>
              <a:rPr lang="hu-HU" dirty="0"/>
              <a:t> A hazai piacon elsőként ad megoldást az új AMR jogszabályok előírásaira – előremutató, antibiotikum csökkentési stratégiában esszenciális a nyomon-követés miatt</a:t>
            </a:r>
          </a:p>
          <a:p>
            <a:endParaRPr lang="hu-HU" dirty="0"/>
          </a:p>
        </p:txBody>
      </p:sp>
      <p:pic>
        <p:nvPicPr>
          <p:cNvPr id="4" name="Picture 2" descr="57d50a8f-0772-4bff-adcb-34d3fe3f8bdb@ubm">
            <a:extLst>
              <a:ext uri="{FF2B5EF4-FFF2-40B4-BE49-F238E27FC236}">
                <a16:creationId xmlns:a16="http://schemas.microsoft.com/office/drawing/2014/main" id="{63FFE51F-F35C-2B4E-B983-B8DCE1C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953983E-B897-2949-BA9E-14B2F21B5A50}"/>
              </a:ext>
            </a:extLst>
          </p:cNvPr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5B97C157-E74C-194C-9E2E-5EB78785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" y="321582"/>
            <a:ext cx="11756571" cy="914399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Megtérülés és kiegészítő előnyök	    </a:t>
            </a:r>
          </a:p>
        </p:txBody>
      </p:sp>
    </p:spTree>
    <p:extLst>
      <p:ext uri="{BB962C8B-B14F-4D97-AF65-F5344CB8AC3E}">
        <p14:creationId xmlns:p14="http://schemas.microsoft.com/office/powerpoint/2010/main" val="228290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r="5833" b="16948"/>
          <a:stretch/>
        </p:blipFill>
        <p:spPr>
          <a:xfrm>
            <a:off x="5298202" y="2"/>
            <a:ext cx="6893798" cy="361526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10166"/>
          <a:stretch/>
        </p:blipFill>
        <p:spPr>
          <a:xfrm>
            <a:off x="3911599" y="3649137"/>
            <a:ext cx="8280402" cy="3225800"/>
          </a:xfrm>
          <a:prstGeom prst="rect">
            <a:avLst/>
          </a:prstGeom>
        </p:spPr>
      </p:pic>
      <p:cxnSp>
        <p:nvCxnSpPr>
          <p:cNvPr id="14" name="Egyenes összekötő 13"/>
          <p:cNvCxnSpPr/>
          <p:nvPr/>
        </p:nvCxnSpPr>
        <p:spPr>
          <a:xfrm flipH="1">
            <a:off x="4371383" y="3632200"/>
            <a:ext cx="7820617" cy="84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rékszögű háromszög 17"/>
          <p:cNvSpPr/>
          <p:nvPr/>
        </p:nvSpPr>
        <p:spPr>
          <a:xfrm rot="5400000">
            <a:off x="1924946" y="1986652"/>
            <a:ext cx="6883407" cy="291010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762"/>
          <a:stretch/>
        </p:blipFill>
        <p:spPr>
          <a:xfrm rot="1356890">
            <a:off x="-1275469" y="3838757"/>
            <a:ext cx="5446689" cy="347680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0902"/>
          <a:stretch/>
        </p:blipFill>
        <p:spPr>
          <a:xfrm rot="1382789">
            <a:off x="-690515" y="491868"/>
            <a:ext cx="6266754" cy="3367211"/>
          </a:xfrm>
          <a:prstGeom prst="rect">
            <a:avLst/>
          </a:prstGeom>
        </p:spPr>
      </p:pic>
      <p:pic>
        <p:nvPicPr>
          <p:cNvPr id="4" name="Picture 2" descr="57d50a8f-0772-4bff-adcb-34d3fe3f8bdb@ub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/>
          <a:stretch/>
        </p:blipFill>
        <p:spPr bwMode="auto">
          <a:xfrm>
            <a:off x="3855348" y="191329"/>
            <a:ext cx="2644190" cy="62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7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3"/>
            <a:ext cx="11756571" cy="1164002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Átalakul a takarmány piac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49941" y="1645476"/>
            <a:ext cx="11275027" cy="40508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Szaktanácsadás és takarmány beszállítás elválik egymástól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Csökkenő árrés a késztakarmányok és takarmánykiegészítők piacán </a:t>
            </a:r>
            <a:r>
              <a:rPr lang="hu-HU" sz="2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u-HU" sz="22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Commodity</a:t>
            </a:r>
            <a:r>
              <a:rPr lang="hu-HU" sz="2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szemlélet)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Szolgáltatás magas árrés – ár-érték arány? (pl. külső tanácsadó)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Felkészült szakemberek hiánya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Meglévő tudás, tapasztalat, adat alapú hatékony felhasználása – komplex szolgáltatási csomag új minőségben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3"/>
            <a:ext cx="11756571" cy="1164002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program bevezetésének stratégiai céljai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49941" y="1645476"/>
            <a:ext cx="5646059" cy="405083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Saját humán erőforrás felértékelése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Munkaerő optimalizálás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Margin optimalizálás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Forecast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beszerzés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Termékfejlesztés – termék optimalizálás</a:t>
            </a:r>
            <a:endParaRPr lang="hu-HU" sz="2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teljes vevőállomány egy aktív kísérlet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Rendelés és gyártási folyamatok optimalizálása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endParaRPr lang="hu-H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3582691-C7D6-8C4A-AC85-DDFC2875A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27" y="1810594"/>
            <a:ext cx="5580893" cy="37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3"/>
            <a:ext cx="11756571" cy="796018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Szaktanácsadási szolgáltatás értéke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00000"/>
              </a:solidFill>
            </a:endParaRPr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49942" y="1277492"/>
            <a:ext cx="11368314" cy="2303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Tárgyilagos, lényegre törő, tényeken alapul, számszerűsíthető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Szerteágazó, megfelelő ember a megfelelő időben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Gyors reakció, nem a problémát megy kezelni, hanem felhívja egy kialakuló helyzetre a figyelmet </a:t>
            </a:r>
            <a:r>
              <a:rPr lang="hu-HU" sz="2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(ALERT)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AB2D22C-A6AB-1A49-A055-9A1F659C6F1E}"/>
              </a:ext>
            </a:extLst>
          </p:cNvPr>
          <p:cNvSpPr txBox="1"/>
          <p:nvPr/>
        </p:nvSpPr>
        <p:spPr>
          <a:xfrm>
            <a:off x="668593" y="4010848"/>
            <a:ext cx="10854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>
                <a:solidFill>
                  <a:srgbClr val="C00000"/>
                </a:solidFill>
              </a:rPr>
              <a:t>Mindhárom pont alapfeltétele a jó minőségű időben rendelkezésre álló adat és azok kiértékelésének módszertana</a:t>
            </a:r>
          </a:p>
        </p:txBody>
      </p:sp>
    </p:spTree>
    <p:extLst>
      <p:ext uri="{BB962C8B-B14F-4D97-AF65-F5344CB8AC3E}">
        <p14:creationId xmlns:p14="http://schemas.microsoft.com/office/powerpoint/2010/main" val="171079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00000"/>
              </a:solidFill>
            </a:endParaRPr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AB2D22C-A6AB-1A49-A055-9A1F659C6F1E}"/>
              </a:ext>
            </a:extLst>
          </p:cNvPr>
          <p:cNvSpPr txBox="1"/>
          <p:nvPr/>
        </p:nvSpPr>
        <p:spPr>
          <a:xfrm>
            <a:off x="712736" y="1023280"/>
            <a:ext cx="108548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/>
              <a:t>A takarmány értékesítésről és a takarmánnyal teremthető értékről a szolgáltatásra és a benne rejlő értékekre kell helyezni a hangsúlyt. </a:t>
            </a:r>
          </a:p>
          <a:p>
            <a:pPr algn="ctr"/>
            <a:endParaRPr lang="hu-HU" sz="3800" i="1" dirty="0">
              <a:solidFill>
                <a:srgbClr val="C00000"/>
              </a:solidFill>
            </a:endParaRPr>
          </a:p>
          <a:p>
            <a:pPr algn="ctr"/>
            <a:r>
              <a:rPr lang="hu-HU" sz="6000" b="1" i="1" cap="small" dirty="0">
                <a:solidFill>
                  <a:srgbClr val="C00000"/>
                </a:solidFill>
              </a:rPr>
              <a:t>We </a:t>
            </a:r>
            <a:r>
              <a:rPr lang="hu-HU" sz="6000" b="1" i="1" cap="small" dirty="0" err="1">
                <a:solidFill>
                  <a:srgbClr val="C00000"/>
                </a:solidFill>
              </a:rPr>
              <a:t>are</a:t>
            </a:r>
            <a:r>
              <a:rPr lang="hu-HU" sz="6000" b="1" i="1" cap="small" dirty="0">
                <a:solidFill>
                  <a:srgbClr val="C00000"/>
                </a:solidFill>
              </a:rPr>
              <a:t> </a:t>
            </a:r>
            <a:r>
              <a:rPr lang="hu-HU" sz="6000" b="1" i="1" cap="small" dirty="0" err="1">
                <a:solidFill>
                  <a:srgbClr val="C00000"/>
                </a:solidFill>
              </a:rPr>
              <a:t>smart</a:t>
            </a:r>
            <a:r>
              <a:rPr lang="hu-HU" sz="6000" b="1" i="1" cap="small" dirty="0">
                <a:solidFill>
                  <a:srgbClr val="C00000"/>
                </a:solidFill>
              </a:rPr>
              <a:t> </a:t>
            </a:r>
            <a:r>
              <a:rPr lang="hu-HU" sz="6000" b="1" i="1" cap="small" dirty="0" err="1">
                <a:solidFill>
                  <a:srgbClr val="C00000"/>
                </a:solidFill>
              </a:rPr>
              <a:t>company</a:t>
            </a:r>
            <a:endParaRPr lang="hu-HU" sz="6000" b="1" i="1" cap="small" dirty="0">
              <a:solidFill>
                <a:srgbClr val="C00000"/>
              </a:solidFill>
            </a:endParaRPr>
          </a:p>
          <a:p>
            <a:pPr algn="ctr"/>
            <a:endParaRPr lang="hu-HU" sz="3800" i="1" dirty="0">
              <a:solidFill>
                <a:srgbClr val="C00000"/>
              </a:solidFill>
            </a:endParaRPr>
          </a:p>
          <a:p>
            <a:pPr algn="ctr"/>
            <a:r>
              <a:rPr lang="hu-HU" sz="2800" i="1" dirty="0"/>
              <a:t>Takarmányt sokan tudnak gyártani, de azt, hogy mit kell gyártani kevesek tudják és ez az igazi érték.</a:t>
            </a:r>
          </a:p>
        </p:txBody>
      </p:sp>
    </p:spTree>
    <p:extLst>
      <p:ext uri="{BB962C8B-B14F-4D97-AF65-F5344CB8AC3E}">
        <p14:creationId xmlns:p14="http://schemas.microsoft.com/office/powerpoint/2010/main" val="405993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3"/>
            <a:ext cx="11756571" cy="796018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Kié az adat, biztonság, jogosultság		   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5679811-C382-4B41-ADFC-F41E0F42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598" y="1259705"/>
            <a:ext cx="8034402" cy="4325278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42323174-C7C6-4A44-A736-E355EA9126C5}"/>
              </a:ext>
            </a:extLst>
          </p:cNvPr>
          <p:cNvSpPr txBox="1"/>
          <p:nvPr/>
        </p:nvSpPr>
        <p:spPr>
          <a:xfrm>
            <a:off x="449942" y="1729424"/>
            <a:ext cx="328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>
                <a:solidFill>
                  <a:srgbClr val="B5D7E9"/>
                </a:solidFill>
              </a:rPr>
              <a:t>Külső </a:t>
            </a:r>
            <a:r>
              <a:rPr lang="hu-HU" sz="2000" dirty="0" err="1">
                <a:solidFill>
                  <a:srgbClr val="B5D7E9"/>
                </a:solidFill>
              </a:rPr>
              <a:t>Cloud</a:t>
            </a:r>
            <a:r>
              <a:rPr lang="hu-HU" sz="2000" dirty="0">
                <a:solidFill>
                  <a:srgbClr val="B5D7E9"/>
                </a:solidFill>
              </a:rPr>
              <a:t> szolgáltató (IBM, MS)</a:t>
            </a:r>
          </a:p>
          <a:p>
            <a:pPr marL="285750" indent="-285750">
              <a:buFontTx/>
              <a:buChar char="-"/>
            </a:pPr>
            <a:r>
              <a:rPr lang="hu-HU" sz="2000" dirty="0">
                <a:solidFill>
                  <a:srgbClr val="B5D7E9"/>
                </a:solidFill>
              </a:rPr>
              <a:t>Saját szerver</a:t>
            </a:r>
          </a:p>
        </p:txBody>
      </p:sp>
      <p:sp>
        <p:nvSpPr>
          <p:cNvPr id="15" name="Jobb oldali kapcsos zárójel 14">
            <a:extLst>
              <a:ext uri="{FF2B5EF4-FFF2-40B4-BE49-F238E27FC236}">
                <a16:creationId xmlns:a16="http://schemas.microsoft.com/office/drawing/2014/main" id="{188D4181-82E3-1A45-8F79-D499C30B43FE}"/>
              </a:ext>
            </a:extLst>
          </p:cNvPr>
          <p:cNvSpPr/>
          <p:nvPr/>
        </p:nvSpPr>
        <p:spPr>
          <a:xfrm>
            <a:off x="3736428" y="1520728"/>
            <a:ext cx="536027" cy="1456933"/>
          </a:xfrm>
          <a:prstGeom prst="rightBrace">
            <a:avLst/>
          </a:prstGeom>
          <a:ln>
            <a:solidFill>
              <a:srgbClr val="B5D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B5D7E9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1DAB656-739C-404C-8E12-312DF6F627AB}"/>
              </a:ext>
            </a:extLst>
          </p:cNvPr>
          <p:cNvSpPr txBox="1"/>
          <p:nvPr/>
        </p:nvSpPr>
        <p:spPr>
          <a:xfrm>
            <a:off x="449941" y="3356910"/>
            <a:ext cx="3822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>
                <a:solidFill>
                  <a:srgbClr val="B5D7E9"/>
                </a:solidFill>
              </a:rPr>
              <a:t>Adminisztrátor – teljes jog</a:t>
            </a:r>
          </a:p>
          <a:p>
            <a:pPr marL="285750" indent="-285750">
              <a:buFontTx/>
              <a:buChar char="-"/>
            </a:pPr>
            <a:r>
              <a:rPr lang="hu-HU" sz="2000" dirty="0">
                <a:solidFill>
                  <a:srgbClr val="B5D7E9"/>
                </a:solidFill>
              </a:rPr>
              <a:t>Felhasználó – meghatározott telepet olvas, ír</a:t>
            </a:r>
          </a:p>
          <a:p>
            <a:pPr marL="285750" indent="-285750">
              <a:buFontTx/>
              <a:buChar char="-"/>
            </a:pPr>
            <a:r>
              <a:rPr lang="hu-HU" sz="2000" dirty="0">
                <a:solidFill>
                  <a:srgbClr val="B5D7E9"/>
                </a:solidFill>
              </a:rPr>
              <a:t>Felhasználó – csak olvasási jog</a:t>
            </a:r>
          </a:p>
        </p:txBody>
      </p:sp>
    </p:spTree>
    <p:extLst>
      <p:ext uri="{BB962C8B-B14F-4D97-AF65-F5344CB8AC3E}">
        <p14:creationId xmlns:p14="http://schemas.microsoft.com/office/powerpoint/2010/main" val="66418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3"/>
            <a:ext cx="11756571" cy="796018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Működési struktúra		   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1D5BFD4-4F8C-3644-8359-4DA8C6F4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61" y="2002980"/>
            <a:ext cx="4660451" cy="248189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DFDF4A8-6846-5B4E-9492-DDB617144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88" y="1998958"/>
            <a:ext cx="4030110" cy="2481896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CB2179F-161E-054C-BF32-6F91310C0E5A}"/>
              </a:ext>
            </a:extLst>
          </p:cNvPr>
          <p:cNvSpPr txBox="1"/>
          <p:nvPr/>
        </p:nvSpPr>
        <p:spPr>
          <a:xfrm>
            <a:off x="589188" y="1418897"/>
            <a:ext cx="403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Partner / Telep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81E842E-5C23-004D-94B1-C95D18EE2BB3}"/>
              </a:ext>
            </a:extLst>
          </p:cNvPr>
          <p:cNvSpPr txBox="1"/>
          <p:nvPr/>
        </p:nvSpPr>
        <p:spPr>
          <a:xfrm>
            <a:off x="6559060" y="1462286"/>
            <a:ext cx="46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UBM </a:t>
            </a:r>
            <a:r>
              <a:rPr lang="hu-HU" dirty="0" err="1"/>
              <a:t>Feed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1CDE21B-13AC-B946-A583-8192C11BA8E2}"/>
              </a:ext>
            </a:extLst>
          </p:cNvPr>
          <p:cNvSpPr txBox="1"/>
          <p:nvPr/>
        </p:nvSpPr>
        <p:spPr>
          <a:xfrm>
            <a:off x="589188" y="4733441"/>
            <a:ext cx="223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1.) Adatbevitel </a:t>
            </a:r>
          </a:p>
          <a:p>
            <a:r>
              <a:rPr lang="hu-HU" dirty="0"/>
              <a:t>2.) Rendelés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6F74F7A-42EF-114E-AA85-5762797C4269}"/>
              </a:ext>
            </a:extLst>
          </p:cNvPr>
          <p:cNvSpPr txBox="1"/>
          <p:nvPr/>
        </p:nvSpPr>
        <p:spPr>
          <a:xfrm>
            <a:off x="6811307" y="4733440"/>
            <a:ext cx="466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1.) Rotáció nyitás </a:t>
            </a:r>
          </a:p>
          <a:p>
            <a:r>
              <a:rPr lang="hu-HU" dirty="0"/>
              <a:t>2.) Elemzés</a:t>
            </a:r>
          </a:p>
          <a:p>
            <a:r>
              <a:rPr lang="hu-HU" dirty="0"/>
              <a:t>3.) Élő állat értékesítés</a:t>
            </a:r>
          </a:p>
        </p:txBody>
      </p:sp>
    </p:spTree>
    <p:extLst>
      <p:ext uri="{BB962C8B-B14F-4D97-AF65-F5344CB8AC3E}">
        <p14:creationId xmlns:p14="http://schemas.microsoft.com/office/powerpoint/2010/main" val="427169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3"/>
            <a:ext cx="11756571" cy="479306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Értékteremtés		   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A372093-C4F9-FB4B-A638-4680D1B97C38}"/>
              </a:ext>
            </a:extLst>
          </p:cNvPr>
          <p:cNvSpPr txBox="1"/>
          <p:nvPr/>
        </p:nvSpPr>
        <p:spPr>
          <a:xfrm>
            <a:off x="449942" y="1174325"/>
            <a:ext cx="10773581" cy="452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5113">
              <a:lnSpc>
                <a:spcPts val="5020"/>
              </a:lnSpc>
              <a:buBlip>
                <a:blip r:embed="rId4"/>
              </a:buBlip>
            </a:pPr>
            <a:r>
              <a:rPr lang="hu-HU" sz="3100" dirty="0"/>
              <a:t> termelést optimalizálunk a termelést valóban korlátozó tényezők megértése felszámolása révén. Fiatal állat minősége, állategészségügyi prevenció, takarmány optimalizálás</a:t>
            </a:r>
          </a:p>
          <a:p>
            <a:pPr marL="269875" indent="-265113">
              <a:lnSpc>
                <a:spcPts val="5020"/>
              </a:lnSpc>
              <a:buBlip>
                <a:blip r:embed="rId4"/>
              </a:buBlip>
            </a:pPr>
            <a:r>
              <a:rPr lang="hu-HU" sz="3100" dirty="0"/>
              <a:t> rejtett profit a receptúra optimalizálásával</a:t>
            </a:r>
          </a:p>
          <a:p>
            <a:pPr marL="269875" indent="-265113">
              <a:lnSpc>
                <a:spcPts val="5020"/>
              </a:lnSpc>
              <a:buBlip>
                <a:blip r:embed="rId4"/>
              </a:buBlip>
            </a:pPr>
            <a:r>
              <a:rPr lang="hu-HU" sz="3100" dirty="0"/>
              <a:t> elégedettséget maximalizálunk</a:t>
            </a:r>
          </a:p>
          <a:p>
            <a:pPr marL="269875" indent="-265113">
              <a:lnSpc>
                <a:spcPts val="5020"/>
              </a:lnSpc>
              <a:buBlip>
                <a:blip r:embed="rId4"/>
              </a:buBlip>
            </a:pPr>
            <a:r>
              <a:rPr lang="hu-HU" sz="3100" dirty="0"/>
              <a:t> a cél, hogy fejlődési lehetőséget mutassunk be a partnernek</a:t>
            </a:r>
          </a:p>
          <a:p>
            <a:pPr marL="269875" indent="-265113">
              <a:lnSpc>
                <a:spcPts val="5020"/>
              </a:lnSpc>
              <a:buBlip>
                <a:blip r:embed="rId4"/>
              </a:buBlip>
            </a:pPr>
            <a:r>
              <a:rPr lang="hu-HU" sz="3100" dirty="0"/>
              <a:t> nem segítünk, hanem professzionális szolgáltatást nyújtunk</a:t>
            </a:r>
          </a:p>
        </p:txBody>
      </p:sp>
    </p:spTree>
    <p:extLst>
      <p:ext uri="{BB962C8B-B14F-4D97-AF65-F5344CB8AC3E}">
        <p14:creationId xmlns:p14="http://schemas.microsoft.com/office/powerpoint/2010/main" val="74340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42" y="321582"/>
            <a:ext cx="11756571" cy="914399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elemzünk?		   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772940"/>
            <a:ext cx="12192000" cy="850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 descr="57d50a8f-0772-4bff-adcb-34d3fe3f8bdb@u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" y="6294476"/>
            <a:ext cx="1499449" cy="3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AF84BC-14A1-C140-9277-73C5774CFDDC}"/>
              </a:ext>
            </a:extLst>
          </p:cNvPr>
          <p:cNvSpPr txBox="1"/>
          <p:nvPr/>
        </p:nvSpPr>
        <p:spPr>
          <a:xfrm>
            <a:off x="5644661" y="2977661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hu-HU" sz="24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A372093-C4F9-FB4B-A638-4680D1B97C38}"/>
              </a:ext>
            </a:extLst>
          </p:cNvPr>
          <p:cNvSpPr txBox="1"/>
          <p:nvPr/>
        </p:nvSpPr>
        <p:spPr>
          <a:xfrm>
            <a:off x="449942" y="1235981"/>
            <a:ext cx="10972800" cy="466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5113">
              <a:lnSpc>
                <a:spcPts val="4520"/>
              </a:lnSpc>
              <a:buBlip>
                <a:blip r:embed="rId3"/>
              </a:buBlip>
            </a:pPr>
            <a:r>
              <a:rPr lang="hu-HU" sz="3100" dirty="0"/>
              <a:t> Rövid trendek – nevelési naplók adatsorai</a:t>
            </a:r>
          </a:p>
          <a:p>
            <a:pPr marL="269875" indent="-265113">
              <a:lnSpc>
                <a:spcPts val="4520"/>
              </a:lnSpc>
              <a:buBlip>
                <a:blip r:embed="rId3"/>
              </a:buBlip>
            </a:pPr>
            <a:r>
              <a:rPr lang="hu-HU" sz="3100" dirty="0"/>
              <a:t> Hosszú trendek – évszakos, időszakos adatsorok</a:t>
            </a:r>
          </a:p>
          <a:p>
            <a:pPr marL="269875" indent="-265113">
              <a:lnSpc>
                <a:spcPts val="4520"/>
              </a:lnSpc>
              <a:buBlip>
                <a:blip r:embed="rId3"/>
              </a:buBlip>
            </a:pPr>
            <a:r>
              <a:rPr lang="hu-HU" sz="3100" dirty="0"/>
              <a:t> Benchmarkok – telep, istálló, genetika,</a:t>
            </a:r>
          </a:p>
          <a:p>
            <a:pPr marL="269875" indent="-265113">
              <a:lnSpc>
                <a:spcPts val="4520"/>
              </a:lnSpc>
              <a:buBlip>
                <a:blip r:embed="rId3"/>
              </a:buBlip>
            </a:pPr>
            <a:r>
              <a:rPr lang="hu-HU" sz="3100" dirty="0"/>
              <a:t> Indexek – specifikus (UBM </a:t>
            </a:r>
            <a:r>
              <a:rPr lang="hu-HU" sz="3100" dirty="0" err="1"/>
              <a:t>Feed</a:t>
            </a:r>
            <a:r>
              <a:rPr lang="hu-HU" sz="3100" dirty="0"/>
              <a:t> saját) értékmérő indexe</a:t>
            </a:r>
          </a:p>
          <a:p>
            <a:pPr marL="269875" indent="-265113">
              <a:lnSpc>
                <a:spcPts val="4520"/>
              </a:lnSpc>
              <a:buBlip>
                <a:blip r:embed="rId3"/>
              </a:buBlip>
            </a:pPr>
            <a:r>
              <a:rPr lang="hu-HU" sz="3100" dirty="0"/>
              <a:t> Ár – érték alapú takarmányozás az alapanyag és végtermék piac   trendek figyelembe vétele mellett</a:t>
            </a:r>
          </a:p>
          <a:p>
            <a:pPr marL="269875" indent="-265113">
              <a:lnSpc>
                <a:spcPts val="4520"/>
              </a:lnSpc>
              <a:buBlip>
                <a:blip r:embed="rId3"/>
              </a:buBlip>
            </a:pPr>
            <a:r>
              <a:rPr lang="hu-HU" sz="3100" dirty="0"/>
              <a:t> Az innováció hasznosságának pontos mérése mindkét oldalról (gyártás – termelés)</a:t>
            </a:r>
          </a:p>
        </p:txBody>
      </p:sp>
    </p:spTree>
    <p:extLst>
      <p:ext uri="{BB962C8B-B14F-4D97-AF65-F5344CB8AC3E}">
        <p14:creationId xmlns:p14="http://schemas.microsoft.com/office/powerpoint/2010/main" val="422457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523</Words>
  <Application>Microsoft Macintosh PowerPoint</Application>
  <PresentationFormat>Szélesvásznú</PresentationFormat>
  <Paragraphs>83</Paragraphs>
  <Slides>13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Office-téma</vt:lpstr>
      <vt:lpstr>PowerPoint-bemutató</vt:lpstr>
      <vt:lpstr>Átalakul a takarmány piac</vt:lpstr>
      <vt:lpstr>A program bevezetésének stratégiai céljai</vt:lpstr>
      <vt:lpstr>Szaktanácsadási szolgáltatás értéke</vt:lpstr>
      <vt:lpstr>PowerPoint-bemutató</vt:lpstr>
      <vt:lpstr>Kié az adat, biztonság, jogosultság      </vt:lpstr>
      <vt:lpstr>Működési struktúra      </vt:lpstr>
      <vt:lpstr>Értékteremtés      </vt:lpstr>
      <vt:lpstr>Mit elemzünk?      </vt:lpstr>
      <vt:lpstr>Célok meghatározása      </vt:lpstr>
      <vt:lpstr>Kiszámítható költségek, értékalapú árazás</vt:lpstr>
      <vt:lpstr>Megtérülés és kiegészítő előnyök     </vt:lpstr>
      <vt:lpstr>PowerPoint-bemutató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István Bessenyei</dc:creator>
  <cp:lastModifiedBy>Microsoft Office-felhasználó</cp:lastModifiedBy>
  <cp:revision>26</cp:revision>
  <dcterms:created xsi:type="dcterms:W3CDTF">2019-07-08T08:34:32Z</dcterms:created>
  <dcterms:modified xsi:type="dcterms:W3CDTF">2019-07-10T20:32:02Z</dcterms:modified>
</cp:coreProperties>
</file>